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650" r:id="rId5"/>
    <p:sldId id="651" r:id="rId6"/>
    <p:sldId id="310" r:id="rId7"/>
    <p:sldId id="311" r:id="rId8"/>
    <p:sldId id="312" r:id="rId9"/>
    <p:sldId id="635" r:id="rId10"/>
    <p:sldId id="313" r:id="rId11"/>
    <p:sldId id="314" r:id="rId12"/>
    <p:sldId id="636" r:id="rId13"/>
    <p:sldId id="639" r:id="rId14"/>
    <p:sldId id="638" r:id="rId15"/>
    <p:sldId id="640" r:id="rId16"/>
    <p:sldId id="641" r:id="rId17"/>
    <p:sldId id="642" r:id="rId18"/>
    <p:sldId id="316" r:id="rId19"/>
    <p:sldId id="317" r:id="rId20"/>
    <p:sldId id="623" r:id="rId21"/>
    <p:sldId id="624" r:id="rId22"/>
    <p:sldId id="625" r:id="rId23"/>
    <p:sldId id="646" r:id="rId24"/>
    <p:sldId id="647" r:id="rId25"/>
    <p:sldId id="648" r:id="rId26"/>
    <p:sldId id="649" r:id="rId27"/>
    <p:sldId id="628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32" r:id="rId38"/>
    <p:sldId id="643" r:id="rId39"/>
    <p:sldId id="644" r:id="rId40"/>
    <p:sldId id="645" r:id="rId41"/>
    <p:sldId id="65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5F2EE-D650-443B-A52E-29F0D772B251}" v="1" dt="2021-11-07T16:02:49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 VENKATESH" userId="S::201910101231@presidencyuniversity.in::9e36478a-99cc-42dd-a2eb-286c765f9d76" providerId="AD" clId="Web-{34E5F2EE-D650-443B-A52E-29F0D772B251}"/>
    <pc:docChg chg="modSld">
      <pc:chgData name="MILE VENKATESH" userId="S::201910101231@presidencyuniversity.in::9e36478a-99cc-42dd-a2eb-286c765f9d76" providerId="AD" clId="Web-{34E5F2EE-D650-443B-A52E-29F0D772B251}" dt="2021-11-07T16:02:49.028" v="0" actId="1076"/>
      <pc:docMkLst>
        <pc:docMk/>
      </pc:docMkLst>
      <pc:sldChg chg="modSp">
        <pc:chgData name="MILE VENKATESH" userId="S::201910101231@presidencyuniversity.in::9e36478a-99cc-42dd-a2eb-286c765f9d76" providerId="AD" clId="Web-{34E5F2EE-D650-443B-A52E-29F0D772B251}" dt="2021-11-07T16:02:49.028" v="0" actId="1076"/>
        <pc:sldMkLst>
          <pc:docMk/>
          <pc:sldMk cId="3881755042" sldId="325"/>
        </pc:sldMkLst>
        <pc:picChg chg="mod">
          <ac:chgData name="MILE VENKATESH" userId="S::201910101231@presidencyuniversity.in::9e36478a-99cc-42dd-a2eb-286c765f9d76" providerId="AD" clId="Web-{34E5F2EE-D650-443B-A52E-29F0D772B251}" dt="2021-11-07T16:02:49.028" v="0" actId="1076"/>
          <ac:picMkLst>
            <pc:docMk/>
            <pc:sldMk cId="3881755042" sldId="325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31B51-060D-4291-A1A6-A60E63544074}" type="datetimeFigureOut">
              <a:rPr lang="en-IN" smtClean="0"/>
              <a:t>07-11-2021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EB69-5278-42D0-8CED-3F16A4BC7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22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31B4-8045-4FB7-A520-2E351157EC0D}" type="datetime1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83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862A-2CB0-42E2-8B21-01685BEC47B8}" type="datetime1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14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1D5C-DE6E-4654-ABBB-DEC39978CEC3}" type="datetime1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75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05126-FE85-4056-8207-4461564A96B5}" type="datetime1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73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00DC-4DF8-4F01-8D41-3BA05A230B6A}" type="datetime1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11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8FAB-10FA-496F-B07D-2C1300F0A672}" type="datetime1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0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330C6-8AA2-4D6B-A186-F19E63318F60}" type="datetime1">
              <a:rPr lang="en-IN" smtClean="0"/>
              <a:t>07-11-2021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90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B474-AD75-4FBD-A807-DF075E6E4697}" type="datetime1">
              <a:rPr lang="en-IN" smtClean="0"/>
              <a:t>07-11-2021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45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41B6A-2932-40E8-87BC-821E760245C3}" type="datetime1">
              <a:rPr lang="en-IN" smtClean="0"/>
              <a:t>07-11-2021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74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8FE2-F467-4AAE-97D6-57C6D62C9EE0}" type="datetime1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8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FF36-D81B-4604-947D-C02986B50A7E}" type="datetime1">
              <a:rPr lang="en-IN" smtClean="0"/>
              <a:t>07-11-2021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25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8F0B9-92C2-400D-85D0-C48ADBFB463C}" type="datetime1">
              <a:rPr lang="en-IN" smtClean="0"/>
              <a:t>07-11-2021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AC54-31CB-420A-A8F1-E6AEF193B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28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CE9AAA-EB34-4009-AF03-1899D7CC9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CSE 228 – Principles of Artificial Intelligence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0E17EC1-DDE8-4EF6-9D1F-9B8AD6977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Module #3, Lecture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555E4-5472-4F5D-A073-CDD7608F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5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A20A-769B-449D-A664-5D6ADFB7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Greedy Best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6DE1-2184-4068-8175-44A0A28F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Mark Arad as visited.</a:t>
            </a:r>
          </a:p>
          <a:p>
            <a:r>
              <a:rPr lang="en-IN" dirty="0"/>
              <a:t>Add Arad to the Queue.</a:t>
            </a:r>
          </a:p>
          <a:p>
            <a:r>
              <a:rPr lang="en-IN" dirty="0"/>
              <a:t>Q = {Arad}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577F-6906-471A-9E94-6C9ED267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FF7A2D2-2049-4373-9B4D-E533A927340F}"/>
              </a:ext>
            </a:extLst>
          </p:cNvPr>
          <p:cNvGraphicFramePr>
            <a:graphicFrameLocks noGrp="1"/>
          </p:cNvGraphicFramePr>
          <p:nvPr/>
        </p:nvGraphicFramePr>
        <p:xfrm>
          <a:off x="9374820" y="1671955"/>
          <a:ext cx="281718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03">
                  <a:extLst>
                    <a:ext uri="{9D8B030D-6E8A-4147-A177-3AD203B41FA5}">
                      <a16:colId xmlns:a16="http://schemas.microsoft.com/office/drawing/2014/main" val="2127953083"/>
                    </a:ext>
                  </a:extLst>
                </a:gridCol>
                <a:gridCol w="1228077">
                  <a:extLst>
                    <a:ext uri="{9D8B030D-6E8A-4147-A177-3AD203B41FA5}">
                      <a16:colId xmlns:a16="http://schemas.microsoft.com/office/drawing/2014/main" val="24104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H-Distance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0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Arad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9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Craiova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98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Drobeta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67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Fagaras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Lugoj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9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Mehadia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74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Oradea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92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Pitesti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32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Rimnicu</a:t>
                      </a:r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Vilcea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97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Sibiu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6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Timisoara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Zerind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90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71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A20A-769B-449D-A664-5D6ADFB7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Traversal: Arad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6DE1-2184-4068-8175-44A0A28F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 Node = Arad, Q = {Arad}</a:t>
            </a:r>
          </a:p>
          <a:p>
            <a:r>
              <a:rPr lang="en-IN" dirty="0"/>
              <a:t>Remove Arad from the Q.</a:t>
            </a:r>
          </a:p>
          <a:p>
            <a:r>
              <a:rPr lang="en-IN" dirty="0"/>
              <a:t>Mark Sibiu, Timisoara and </a:t>
            </a:r>
            <a:r>
              <a:rPr lang="en-IN" dirty="0" err="1"/>
              <a:t>Zerind</a:t>
            </a:r>
            <a:r>
              <a:rPr lang="en-IN" dirty="0"/>
              <a:t> to the queue.</a:t>
            </a:r>
          </a:p>
          <a:p>
            <a:r>
              <a:rPr lang="en-IN" dirty="0"/>
              <a:t>Add Sibiu, Timisoara and </a:t>
            </a:r>
            <a:r>
              <a:rPr lang="en-IN" dirty="0" err="1"/>
              <a:t>Zerind</a:t>
            </a:r>
            <a:r>
              <a:rPr lang="en-IN" dirty="0"/>
              <a:t> to the Q.</a:t>
            </a:r>
          </a:p>
          <a:p>
            <a:r>
              <a:rPr lang="en-IN" dirty="0"/>
              <a:t>Q = {Sibiu, Timisoara, </a:t>
            </a:r>
            <a:r>
              <a:rPr lang="en-IN" dirty="0" err="1"/>
              <a:t>Zerind</a:t>
            </a:r>
            <a:r>
              <a:rPr lang="en-IN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577F-6906-471A-9E94-6C9ED267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FF7A2D2-2049-4373-9B4D-E533A927340F}"/>
              </a:ext>
            </a:extLst>
          </p:cNvPr>
          <p:cNvGraphicFramePr>
            <a:graphicFrameLocks noGrp="1"/>
          </p:cNvGraphicFramePr>
          <p:nvPr/>
        </p:nvGraphicFramePr>
        <p:xfrm>
          <a:off x="9374820" y="1671955"/>
          <a:ext cx="281718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03">
                  <a:extLst>
                    <a:ext uri="{9D8B030D-6E8A-4147-A177-3AD203B41FA5}">
                      <a16:colId xmlns:a16="http://schemas.microsoft.com/office/drawing/2014/main" val="2127953083"/>
                    </a:ext>
                  </a:extLst>
                </a:gridCol>
                <a:gridCol w="1228077">
                  <a:extLst>
                    <a:ext uri="{9D8B030D-6E8A-4147-A177-3AD203B41FA5}">
                      <a16:colId xmlns:a16="http://schemas.microsoft.com/office/drawing/2014/main" val="24104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H-Distance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0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Arad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9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Craiova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98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Drobeta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67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Fagaras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Lugoj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9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Mehadia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74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Oradea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92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Pitesti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32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Rimnicu</a:t>
                      </a:r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Vilcea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97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Sibiu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6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Timisoara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Zerind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90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53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9D5D-D14B-40A6-B720-31C0A707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Traversal: Arad-&gt; Sibiu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57CE2-A4E8-4782-9B8A-87307D2B3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 Node = Sibiu, Q = {Sibiu, Timisoara, </a:t>
            </a:r>
            <a:r>
              <a:rPr lang="en-IN" dirty="0" err="1"/>
              <a:t>Zerind</a:t>
            </a:r>
            <a:r>
              <a:rPr lang="en-IN" dirty="0"/>
              <a:t>}</a:t>
            </a:r>
          </a:p>
          <a:p>
            <a:r>
              <a:rPr lang="en-IN" dirty="0"/>
              <a:t>Remove Sibiu from Q.</a:t>
            </a:r>
          </a:p>
          <a:p>
            <a:r>
              <a:rPr lang="en-IN" dirty="0"/>
              <a:t>Mark </a:t>
            </a:r>
            <a:r>
              <a:rPr lang="en-IN" dirty="0" err="1"/>
              <a:t>Fagaras</a:t>
            </a:r>
            <a:r>
              <a:rPr lang="en-IN" dirty="0"/>
              <a:t> and </a:t>
            </a:r>
            <a:r>
              <a:rPr lang="en-IN" dirty="0" err="1"/>
              <a:t>Rimnicu</a:t>
            </a:r>
            <a:r>
              <a:rPr lang="en-IN" dirty="0"/>
              <a:t> </a:t>
            </a:r>
            <a:r>
              <a:rPr lang="en-IN" dirty="0" err="1"/>
              <a:t>Vilcea</a:t>
            </a:r>
            <a:r>
              <a:rPr lang="en-IN" dirty="0"/>
              <a:t> as visited.</a:t>
            </a:r>
          </a:p>
          <a:p>
            <a:r>
              <a:rPr lang="en-IN" dirty="0"/>
              <a:t>Add </a:t>
            </a:r>
            <a:r>
              <a:rPr lang="en-IN" dirty="0" err="1"/>
              <a:t>Fagaras</a:t>
            </a:r>
            <a:r>
              <a:rPr lang="en-IN" dirty="0"/>
              <a:t> and </a:t>
            </a:r>
            <a:r>
              <a:rPr lang="en-IN" dirty="0" err="1"/>
              <a:t>Rimnicu</a:t>
            </a:r>
            <a:r>
              <a:rPr lang="en-IN" dirty="0"/>
              <a:t> </a:t>
            </a:r>
            <a:r>
              <a:rPr lang="en-IN" dirty="0" err="1"/>
              <a:t>Vilcea</a:t>
            </a:r>
            <a:r>
              <a:rPr lang="en-IN" dirty="0"/>
              <a:t> to the Q.</a:t>
            </a:r>
          </a:p>
          <a:p>
            <a:r>
              <a:rPr lang="en-IN" dirty="0"/>
              <a:t>Q = {</a:t>
            </a:r>
            <a:r>
              <a:rPr lang="en-IN" dirty="0" err="1"/>
              <a:t>Fagaras</a:t>
            </a:r>
            <a:r>
              <a:rPr lang="en-IN" dirty="0"/>
              <a:t>, </a:t>
            </a:r>
            <a:r>
              <a:rPr lang="en-IN" dirty="0" err="1"/>
              <a:t>Rimnicu</a:t>
            </a:r>
            <a:r>
              <a:rPr lang="en-IN" dirty="0"/>
              <a:t> </a:t>
            </a:r>
            <a:r>
              <a:rPr lang="en-IN" dirty="0" err="1"/>
              <a:t>Vilcea</a:t>
            </a:r>
            <a:r>
              <a:rPr lang="en-IN" dirty="0"/>
              <a:t>, Timisoara, </a:t>
            </a:r>
            <a:r>
              <a:rPr lang="en-IN" dirty="0" err="1"/>
              <a:t>Zerind</a:t>
            </a:r>
            <a:r>
              <a:rPr lang="en-IN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24C24-EF57-459D-AFE0-FAC77C45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8943DCF-BCC0-431D-ACAB-DA0DD8EC8AC2}"/>
              </a:ext>
            </a:extLst>
          </p:cNvPr>
          <p:cNvGraphicFramePr>
            <a:graphicFrameLocks noGrp="1"/>
          </p:cNvGraphicFramePr>
          <p:nvPr/>
        </p:nvGraphicFramePr>
        <p:xfrm>
          <a:off x="9374820" y="1671955"/>
          <a:ext cx="281718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03">
                  <a:extLst>
                    <a:ext uri="{9D8B030D-6E8A-4147-A177-3AD203B41FA5}">
                      <a16:colId xmlns:a16="http://schemas.microsoft.com/office/drawing/2014/main" val="2127953083"/>
                    </a:ext>
                  </a:extLst>
                </a:gridCol>
                <a:gridCol w="1228077">
                  <a:extLst>
                    <a:ext uri="{9D8B030D-6E8A-4147-A177-3AD203B41FA5}">
                      <a16:colId xmlns:a16="http://schemas.microsoft.com/office/drawing/2014/main" val="24104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H-Distance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0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Arad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9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Craiova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98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Drobeta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67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Fagaras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Lugoj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9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Mehadia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74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Oradea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92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Pitesti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32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Rimnicu</a:t>
                      </a:r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Vilcea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97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Sibiu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6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Timisoara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Zerind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90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82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D7C-EAEA-4122-B4EF-6FA0A8D2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Traversal: Arad -&gt; Sibiu -&gt; </a:t>
            </a:r>
            <a:r>
              <a:rPr lang="en-IN" dirty="0" err="1"/>
              <a:t>Fagaras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DD82-39EE-4D91-9C0C-B24FE0607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 Node = Sibiu, Q = {Sibiu, Timisoara, </a:t>
            </a:r>
            <a:r>
              <a:rPr lang="en-IN" dirty="0" err="1"/>
              <a:t>Zerind</a:t>
            </a:r>
            <a:r>
              <a:rPr lang="en-IN" dirty="0"/>
              <a:t>}</a:t>
            </a:r>
          </a:p>
          <a:p>
            <a:r>
              <a:rPr lang="en-IN" dirty="0"/>
              <a:t>Remove </a:t>
            </a:r>
            <a:r>
              <a:rPr lang="en-IN" dirty="0" err="1"/>
              <a:t>Fagaras</a:t>
            </a:r>
            <a:r>
              <a:rPr lang="en-IN" dirty="0"/>
              <a:t> from Q.</a:t>
            </a:r>
          </a:p>
          <a:p>
            <a:r>
              <a:rPr lang="en-IN" dirty="0"/>
              <a:t>Mark Bucharest as visited</a:t>
            </a:r>
          </a:p>
          <a:p>
            <a:r>
              <a:rPr lang="en-IN" dirty="0"/>
              <a:t>Add Bucharest to the Queue</a:t>
            </a:r>
          </a:p>
          <a:p>
            <a:r>
              <a:rPr lang="en-IN" dirty="0"/>
              <a:t>Q = {Bucharest, </a:t>
            </a:r>
            <a:r>
              <a:rPr lang="en-IN" dirty="0" err="1"/>
              <a:t>Rimnicu</a:t>
            </a:r>
            <a:r>
              <a:rPr lang="en-IN" dirty="0"/>
              <a:t> </a:t>
            </a:r>
            <a:r>
              <a:rPr lang="en-IN" dirty="0" err="1"/>
              <a:t>Vilcea</a:t>
            </a:r>
            <a:r>
              <a:rPr lang="en-IN" dirty="0"/>
              <a:t>, Timisoara, </a:t>
            </a:r>
            <a:r>
              <a:rPr lang="en-IN" dirty="0" err="1"/>
              <a:t>Zerind</a:t>
            </a:r>
            <a:r>
              <a:rPr lang="en-IN" dirty="0"/>
              <a:t>}</a:t>
            </a:r>
          </a:p>
          <a:p>
            <a:r>
              <a:rPr lang="en-IN" dirty="0"/>
              <a:t>Return Bucharest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1916E-0BCA-43C3-AFBC-2BCA1681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3200554-49A0-497F-9B26-8E682E1C8143}"/>
              </a:ext>
            </a:extLst>
          </p:cNvPr>
          <p:cNvGraphicFramePr>
            <a:graphicFrameLocks noGrp="1"/>
          </p:cNvGraphicFramePr>
          <p:nvPr/>
        </p:nvGraphicFramePr>
        <p:xfrm>
          <a:off x="9374820" y="1671955"/>
          <a:ext cx="281718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03">
                  <a:extLst>
                    <a:ext uri="{9D8B030D-6E8A-4147-A177-3AD203B41FA5}">
                      <a16:colId xmlns:a16="http://schemas.microsoft.com/office/drawing/2014/main" val="2127953083"/>
                    </a:ext>
                  </a:extLst>
                </a:gridCol>
                <a:gridCol w="1228077">
                  <a:extLst>
                    <a:ext uri="{9D8B030D-6E8A-4147-A177-3AD203B41FA5}">
                      <a16:colId xmlns:a16="http://schemas.microsoft.com/office/drawing/2014/main" val="24104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H-Distance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0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Arad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9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Craiova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98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Drobeta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67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Fagaras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Lugoj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9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Mehadia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74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Oradea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92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Pitesti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32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Rimnicu</a:t>
                      </a:r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Vilcea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97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Sibiu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6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Timisoara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Zerind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90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52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8368-9283-4BB1-B6D9-3A836410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0425" cy="1325563"/>
          </a:xfrm>
        </p:spPr>
        <p:txBody>
          <a:bodyPr/>
          <a:lstStyle/>
          <a:p>
            <a:r>
              <a:rPr lang="en-IN" dirty="0"/>
              <a:t>Traversal: Arad -&gt; Sibiu -&gt; </a:t>
            </a:r>
            <a:r>
              <a:rPr lang="en-IN" dirty="0" err="1"/>
              <a:t>Fagaras</a:t>
            </a:r>
            <a:r>
              <a:rPr lang="en-IN" dirty="0"/>
              <a:t> -&gt; Bucharest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FD155-A362-47A7-9932-4BD2663BD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19326" cy="4351338"/>
          </a:xfrm>
        </p:spPr>
        <p:txBody>
          <a:bodyPr/>
          <a:lstStyle/>
          <a:p>
            <a:r>
              <a:rPr lang="en-IN" dirty="0"/>
              <a:t>Actual Distance = 450</a:t>
            </a:r>
          </a:p>
          <a:p>
            <a:r>
              <a:rPr lang="en-IN" dirty="0"/>
              <a:t>Is it the optimal path?</a:t>
            </a:r>
          </a:p>
          <a:p>
            <a:r>
              <a:rPr lang="en-IN" dirty="0"/>
              <a:t>No.</a:t>
            </a:r>
          </a:p>
          <a:p>
            <a:r>
              <a:rPr lang="en-IN" dirty="0"/>
              <a:t>Arad -&gt; Sibiu -&gt; </a:t>
            </a:r>
            <a:r>
              <a:rPr lang="en-IN" dirty="0" err="1"/>
              <a:t>Rimnicu</a:t>
            </a:r>
            <a:r>
              <a:rPr lang="en-IN" dirty="0"/>
              <a:t> </a:t>
            </a:r>
            <a:r>
              <a:rPr lang="en-IN" dirty="0" err="1"/>
              <a:t>Vilea</a:t>
            </a:r>
            <a:r>
              <a:rPr lang="en-IN" dirty="0"/>
              <a:t> -&gt; Pitesti -&gt; Bucharest is more optimal (418)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6E56-7EC6-41E7-A0EC-C3790798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03DDE-6AEF-4C27-9DBC-D16C7423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526" y="2305050"/>
            <a:ext cx="7734473" cy="4523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1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269302"/>
            <a:ext cx="6336407" cy="62377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669" y="1544310"/>
            <a:ext cx="7005483" cy="39386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64C1C-7B5C-46FC-A08A-825C5718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453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6" y="480727"/>
            <a:ext cx="11272935" cy="6337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5633" y="111395"/>
            <a:ext cx="408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ESTIMATED TOTAL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PATH COST FIRST</a:t>
            </a:r>
            <a:endParaRPr kumimoji="0" lang="en-IN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12BC3-D68F-4FD7-B2C6-1073497E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46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A* Algorithm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143000"/>
            <a:ext cx="8534400" cy="5181600"/>
          </a:xfrm>
        </p:spPr>
        <p:txBody>
          <a:bodyPr>
            <a:normAutofit/>
          </a:bodyPr>
          <a:lstStyle/>
          <a:p>
            <a:pPr algn="just" fontAlgn="base"/>
            <a:r>
              <a:rPr lang="en-US" dirty="0"/>
              <a:t>A* Algorithm is one of the best and popular techniques used for path finding and graph traversals.</a:t>
            </a:r>
          </a:p>
          <a:p>
            <a:pPr algn="just" fontAlgn="base"/>
            <a:r>
              <a:rPr lang="en-US" dirty="0"/>
              <a:t>A lot of games and web-based maps use this algorithm for finding the shortest path efficiently.</a:t>
            </a:r>
          </a:p>
          <a:p>
            <a:pPr algn="just" fontAlgn="base"/>
            <a:r>
              <a:rPr lang="en-US" dirty="0"/>
              <a:t>It is essentially a best first search algorithm.</a:t>
            </a:r>
          </a:p>
          <a:p>
            <a:pPr algn="just" fontAlgn="base">
              <a:buNone/>
            </a:pPr>
            <a:endParaRPr lang="en-US" b="1" u="sng" dirty="0"/>
          </a:p>
          <a:p>
            <a:pPr algn="just" fontAlgn="base">
              <a:buNone/>
            </a:pPr>
            <a:r>
              <a:rPr lang="en-US" b="1" u="sng" dirty="0"/>
              <a:t>Working-</a:t>
            </a:r>
            <a:r>
              <a:rPr lang="en-US" dirty="0"/>
              <a:t> </a:t>
            </a:r>
          </a:p>
          <a:p>
            <a:pPr algn="just" fontAlgn="base"/>
            <a:r>
              <a:rPr lang="en-US" dirty="0"/>
              <a:t>It maintains a tree of paths originating at the start node.</a:t>
            </a:r>
          </a:p>
          <a:p>
            <a:pPr algn="just" fontAlgn="base"/>
            <a:r>
              <a:rPr lang="en-US" dirty="0"/>
              <a:t>It extends those paths one edge at a time.</a:t>
            </a:r>
          </a:p>
          <a:p>
            <a:pPr algn="just" fontAlgn="base"/>
            <a:r>
              <a:rPr lang="en-US" dirty="0"/>
              <a:t>It continues until its termination criterion is satisfied.</a:t>
            </a:r>
          </a:p>
          <a:p>
            <a:pPr algn="just" fontAlgn="base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E6BB3-8AD9-49BE-BC7E-CCF13FCF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2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609601"/>
            <a:ext cx="8686800" cy="5592763"/>
          </a:xfrm>
        </p:spPr>
        <p:txBody>
          <a:bodyPr>
            <a:normAutofit/>
          </a:bodyPr>
          <a:lstStyle/>
          <a:p>
            <a:pPr algn="just" fontAlgn="base"/>
            <a:r>
              <a:rPr lang="en-US" dirty="0"/>
              <a:t>A* Algorithm extends the path that minimizes the following function-</a:t>
            </a:r>
          </a:p>
          <a:p>
            <a:pPr algn="just" fontAlgn="base">
              <a:buNone/>
            </a:pPr>
            <a:r>
              <a:rPr lang="en-US" b="1" dirty="0"/>
              <a:t>                f(n) = g(n) + h(n)</a:t>
            </a:r>
            <a:endParaRPr lang="en-US" dirty="0"/>
          </a:p>
          <a:p>
            <a:pPr algn="just" fontAlgn="base">
              <a:buNone/>
            </a:pPr>
            <a:r>
              <a:rPr lang="en-US" dirty="0"/>
              <a:t> </a:t>
            </a:r>
          </a:p>
          <a:p>
            <a:pPr algn="just" fontAlgn="base">
              <a:buNone/>
            </a:pPr>
            <a:r>
              <a:rPr lang="en-US" dirty="0"/>
              <a:t>Here,</a:t>
            </a:r>
          </a:p>
          <a:p>
            <a:pPr algn="just" fontAlgn="base"/>
            <a:r>
              <a:rPr lang="en-US" dirty="0"/>
              <a:t>‘n’ is the node on the path</a:t>
            </a:r>
          </a:p>
          <a:p>
            <a:pPr algn="just" fontAlgn="base"/>
            <a:r>
              <a:rPr lang="en-US" dirty="0"/>
              <a:t>g(n) is the cost of the path from start node to node ‘n’</a:t>
            </a:r>
          </a:p>
          <a:p>
            <a:pPr algn="just" fontAlgn="base"/>
            <a:r>
              <a:rPr lang="en-US" dirty="0"/>
              <a:t>h(n) is a heuristic function that estimates cost of the cheapest path from node ‘n’ to the goal node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B4DCF-EAC6-428F-967B-A60D5FB1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7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533400"/>
            <a:ext cx="8229600" cy="334962"/>
          </a:xfrm>
        </p:spPr>
        <p:txBody>
          <a:bodyPr>
            <a:noAutofit/>
          </a:bodyPr>
          <a:lstStyle/>
          <a:p>
            <a:r>
              <a:rPr lang="en-US" sz="2800" dirty="0"/>
              <a:t>Find the most cost-effective path to reach from start state A to final state J using A* Algorithm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46082" name="Picture 2" descr="https://www.gatevidyalay.com/wp-content/uploads/2020/01/A-Algorithm-Problem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95401"/>
            <a:ext cx="8153400" cy="532869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F7E47-F16B-4751-95C5-577EB87F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7408-353F-44C8-B18D-89BECA970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EF6F-EF08-46B7-A8EF-D4060497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Informed Search:</a:t>
            </a:r>
          </a:p>
          <a:p>
            <a:pPr lvl="1"/>
            <a:r>
              <a:rPr lang="en-IN" dirty="0"/>
              <a:t>Greedy Best-First Search</a:t>
            </a:r>
          </a:p>
          <a:p>
            <a:pPr lvl="1"/>
            <a:r>
              <a:rPr lang="en-IN" dirty="0"/>
              <a:t>A* Search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09D8-A523-432B-B416-A202242C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AC54-31CB-420A-A8F1-E6AEF193BA2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19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CC32-7E39-4D8F-955D-0A7D9ED2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Iteration. Path =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233-4D53-4358-9ECC-B3DBFE244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We start with node A.</a:t>
            </a:r>
          </a:p>
          <a:p>
            <a:pPr fontAlgn="base"/>
            <a:r>
              <a:rPr lang="en-US" dirty="0"/>
              <a:t>Node B and Node F can be reached from node A.</a:t>
            </a:r>
          </a:p>
          <a:p>
            <a:pPr fontAlgn="base"/>
            <a:r>
              <a:rPr lang="en-US" dirty="0"/>
              <a:t>A* Algorithm calculates f(B) and f(F).</a:t>
            </a:r>
          </a:p>
          <a:p>
            <a:pPr fontAlgn="base"/>
            <a:r>
              <a:rPr lang="en-US" dirty="0"/>
              <a:t>f(B) = 6 + 8 = 14</a:t>
            </a:r>
          </a:p>
          <a:p>
            <a:pPr fontAlgn="base"/>
            <a:r>
              <a:rPr lang="en-US" dirty="0"/>
              <a:t>f(F) = 3 + 6 = 9</a:t>
            </a:r>
          </a:p>
          <a:p>
            <a:pPr fontAlgn="base"/>
            <a:r>
              <a:rPr lang="en-US" dirty="0"/>
              <a:t>Since f(F) &lt; f(B), so it decides to go to node F.</a:t>
            </a:r>
          </a:p>
          <a:p>
            <a:pPr fontAlgn="base"/>
            <a:r>
              <a:rPr lang="en-US" b="1" dirty="0"/>
              <a:t>Path = A → F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FE96-0EDE-41AB-98CF-DAC0CF22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70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9521-D22D-4837-8A3F-A1AB9316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 Iteration. Path = A -&gt; 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25F0-5A6B-419C-82E7-7FD3B742F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Node G and Node H can be reached from node F.</a:t>
            </a:r>
          </a:p>
          <a:p>
            <a:pPr fontAlgn="base"/>
            <a:r>
              <a:rPr lang="en-US" dirty="0"/>
              <a:t>A* Algorithm calculates f(G) and f(H).</a:t>
            </a:r>
          </a:p>
          <a:p>
            <a:pPr fontAlgn="base"/>
            <a:r>
              <a:rPr lang="en-US" dirty="0"/>
              <a:t>f(G) = (3+1) + 5 = 9</a:t>
            </a:r>
          </a:p>
          <a:p>
            <a:pPr fontAlgn="base"/>
            <a:r>
              <a:rPr lang="en-US" dirty="0"/>
              <a:t>f(H) = (3+7) + 3 = 13</a:t>
            </a:r>
          </a:p>
          <a:p>
            <a:pPr fontAlgn="base"/>
            <a:r>
              <a:rPr lang="en-US" dirty="0"/>
              <a:t>Since f(G) &lt; f(H), so it decides to go to node G.</a:t>
            </a:r>
          </a:p>
          <a:p>
            <a:pPr fontAlgn="base"/>
            <a:r>
              <a:rPr lang="en-US" b="1" dirty="0"/>
              <a:t>Path- A → F → 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F6EF-FF68-42D5-B29D-B8352AF7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6C19A-4953-45AA-9CB8-6BE7927F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97" y="2634383"/>
            <a:ext cx="6465903" cy="42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3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1575-7C4D-472D-BC4E-371FB164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Iteration. Path = A -&gt; F -&gt; 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8DCC-3DF3-4212-8E84-5351F0556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Node I can be reached from node G.</a:t>
            </a:r>
          </a:p>
          <a:p>
            <a:pPr fontAlgn="base"/>
            <a:r>
              <a:rPr lang="en-US" dirty="0"/>
              <a:t>A* Algorithm calculates f(I).</a:t>
            </a:r>
          </a:p>
          <a:p>
            <a:pPr fontAlgn="base"/>
            <a:r>
              <a:rPr lang="en-US" dirty="0"/>
              <a:t>f(I) = (3+1+3) + 1 = 8</a:t>
            </a:r>
          </a:p>
          <a:p>
            <a:pPr fontAlgn="base"/>
            <a:r>
              <a:rPr lang="en-US" dirty="0"/>
              <a:t>It decides to go to node I.</a:t>
            </a:r>
          </a:p>
          <a:p>
            <a:pPr fontAlgn="base"/>
            <a:r>
              <a:rPr lang="en-US" b="1" dirty="0"/>
              <a:t>Path- A → F → G →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C58DE-4F37-4E57-9F26-19E2D291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D5B96-ADB6-485F-84BB-E7AE88F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97" y="2634383"/>
            <a:ext cx="6465903" cy="42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DD5C-FDBC-422D-8DCD-99771B56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Iteration. Path = A -&gt; F -&gt; G -&gt;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1B58C-C77D-4D4F-8006-3AE9FE90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599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Node E, Node H and Node J can be reached from node I.</a:t>
            </a:r>
          </a:p>
          <a:p>
            <a:pPr fontAlgn="base"/>
            <a:r>
              <a:rPr lang="en-US" dirty="0"/>
              <a:t>A* Algorithm calculates f(E), f(H) and f(J).</a:t>
            </a:r>
          </a:p>
          <a:p>
            <a:pPr fontAlgn="base"/>
            <a:r>
              <a:rPr lang="en-US" dirty="0"/>
              <a:t>f(E) = (3+1+3+5) + 3 = 15</a:t>
            </a:r>
          </a:p>
          <a:p>
            <a:pPr fontAlgn="base"/>
            <a:r>
              <a:rPr lang="en-US" dirty="0"/>
              <a:t>f(H) = (3+1+3+2) + 3 = 12</a:t>
            </a:r>
          </a:p>
          <a:p>
            <a:pPr fontAlgn="base"/>
            <a:r>
              <a:rPr lang="en-US" dirty="0"/>
              <a:t>f(J) = (3+1+3+3) + 0 = 10</a:t>
            </a:r>
          </a:p>
          <a:p>
            <a:pPr fontAlgn="base"/>
            <a:r>
              <a:rPr lang="en-US" dirty="0"/>
              <a:t>Since f(J) is least, so it decides to go to node J.</a:t>
            </a:r>
          </a:p>
          <a:p>
            <a:pPr fontAlgn="base"/>
            <a:r>
              <a:rPr lang="en-US" b="1" dirty="0"/>
              <a:t>Final Path: A → F → G → I → 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F392A-FBEF-4622-BC23-E5945367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2746-3B45-4D4D-97A5-B80E775F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97" y="2634383"/>
            <a:ext cx="6465903" cy="42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8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A*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 descr="https://www.gatevidyalay.com/wp-content/uploads/2020/01/A-Algorithm-Problem-02-Solu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7443" y="685800"/>
            <a:ext cx="8278105" cy="54102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EAB9A-1BF3-4D01-9121-D9E51E62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61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7" y="89496"/>
            <a:ext cx="11925838" cy="66195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79B22-F734-48AB-9291-773AE089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87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1" y="243034"/>
            <a:ext cx="11423562" cy="6422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5EA5B-9F59-44FE-912E-52A5C7AF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38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" y="31013"/>
            <a:ext cx="11977352" cy="6618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32" y="5260617"/>
            <a:ext cx="5229225" cy="15716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5EE1-1C00-4744-95A1-B4D6E970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729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" y="105742"/>
            <a:ext cx="11809927" cy="6639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17" y="4507209"/>
            <a:ext cx="6153150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BF106-595A-472E-B52E-37D3C4EF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42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382777"/>
            <a:ext cx="11030353" cy="6201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55" y="4228094"/>
            <a:ext cx="6934200" cy="2600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CFE0-4B38-42C1-8986-4CC0157F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05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 INFORMED SEARCH / (HEURISTIC SEARCH)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These strategies have additional information about search states, so they can guide the search by ranking successors according to some fitness score until they find a goal state.</a:t>
            </a:r>
          </a:p>
          <a:p>
            <a:r>
              <a:rPr lang="en-IN" b="1" dirty="0"/>
              <a:t>Greedy best-first search  </a:t>
            </a:r>
          </a:p>
          <a:p>
            <a:r>
              <a:rPr lang="en-US" b="1" dirty="0"/>
              <a:t>A* Search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148B-C5D1-43A6-9AED-0D37F85B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254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212261"/>
            <a:ext cx="11493991" cy="6462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56" y="4294998"/>
            <a:ext cx="6654085" cy="2550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111" y="365839"/>
            <a:ext cx="3542229" cy="15015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C69A1-C35A-431D-A0F7-FAB008E6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965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281"/>
            <a:ext cx="9620519" cy="66737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99" y="0"/>
            <a:ext cx="6559201" cy="2701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F878C-EAC5-46F4-B459-839D1BA4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149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335020"/>
            <a:ext cx="11455356" cy="64404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E76C5-3514-4FCA-883E-6D6AAEF3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755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3" y="235528"/>
            <a:ext cx="11223536" cy="63101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FE8B0-CB88-469E-AA65-D1E69785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609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1" y="622548"/>
            <a:ext cx="11539471" cy="6124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906073" y="0"/>
            <a:ext cx="801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 FOR PROBLEM SOLVING BY SEARCHING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94228-5932-49B4-83F1-2012BC1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51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2D21C-25BE-408B-8974-F4F495478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Back-Up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8BE933-ABA5-4B25-8D45-BC61852DF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D01E0-1388-4301-84D8-ED0959DD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77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4091-B783-4BA0-843D-05F27E18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Priority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8E2C-BDF4-4EDE-8EC1-E59AD0D8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priority queue is a special type of queue, where the element closest to being removed is </a:t>
            </a:r>
            <a:r>
              <a:rPr lang="en-IN" b="1" dirty="0"/>
              <a:t>at the front of the queue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This can be implemented using a binary heap (Example: Min heap / Max heap).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8393-5610-484D-819C-5B05E7D8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738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B57A-1C59-43C5-8A08-CFFE0A28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linkClick r:id="rId2" action="ppaction://hlinksldjump"/>
              </a:rPr>
              <a:t>Min Heap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CF54-D532-4A52-95A6-4525A07E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Min Heap is a type of data structure, where each node has 2 children, such that each child node is </a:t>
            </a:r>
            <a:r>
              <a:rPr lang="en-IN" b="1" dirty="0"/>
              <a:t>greater than</a:t>
            </a:r>
            <a:r>
              <a:rPr lang="en-IN" dirty="0"/>
              <a:t> the parent node.</a:t>
            </a:r>
          </a:p>
          <a:p>
            <a:endParaRPr lang="en-IN" dirty="0"/>
          </a:p>
          <a:p>
            <a:r>
              <a:rPr lang="en-IN" dirty="0"/>
              <a:t>In this way, the root node is the </a:t>
            </a:r>
            <a:r>
              <a:rPr lang="en-IN" b="1" dirty="0"/>
              <a:t>lowest element</a:t>
            </a:r>
            <a:r>
              <a:rPr lang="en-IN" dirty="0"/>
              <a:t> in the heap.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9109A-60D5-4264-A17B-FD872EA3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809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content in the slides is amalgamated from web and not my 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F528D-7138-44C6-9095-4B741CB6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82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4" y="777761"/>
            <a:ext cx="10167467" cy="5716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E8E4FC-4EB0-4FB9-B486-81BD5438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83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0" y="603982"/>
            <a:ext cx="10476561" cy="58901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8A6B0B-3F7D-49F0-9B75-A52151B8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5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94AFE8-5AE8-4DDA-B7CB-8211BE38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Revisiting the Romanian Navigation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1A158-DF49-41C3-A545-354529DB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AE2AA-BBC8-4AB8-B8DF-98783A5D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8784976" cy="5137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B35FF46-FF7D-4971-AC3F-BAEA0C0B8D7B}"/>
              </a:ext>
            </a:extLst>
          </p:cNvPr>
          <p:cNvGraphicFramePr>
            <a:graphicFrameLocks noGrp="1"/>
          </p:cNvGraphicFramePr>
          <p:nvPr/>
        </p:nvGraphicFramePr>
        <p:xfrm>
          <a:off x="9374820" y="1671955"/>
          <a:ext cx="281718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103">
                  <a:extLst>
                    <a:ext uri="{9D8B030D-6E8A-4147-A177-3AD203B41FA5}">
                      <a16:colId xmlns:a16="http://schemas.microsoft.com/office/drawing/2014/main" val="2127953083"/>
                    </a:ext>
                  </a:extLst>
                </a:gridCol>
                <a:gridCol w="1228077">
                  <a:extLst>
                    <a:ext uri="{9D8B030D-6E8A-4147-A177-3AD203B41FA5}">
                      <a16:colId xmlns:a16="http://schemas.microsoft.com/office/drawing/2014/main" val="2410431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H-Distance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07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Arad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9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Craiova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98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Drobeta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67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Fagaras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4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Lugoj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9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Mehadia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74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Oradea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92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Pitesti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32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Rimnicu</a:t>
                      </a:r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Vilcea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193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97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Sibiu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6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Timisoara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8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0" u="none" dirty="0" err="1">
                          <a:solidFill>
                            <a:schemeClr val="tx1"/>
                          </a:solidFill>
                        </a:rPr>
                        <a:t>Zerind</a:t>
                      </a:r>
                      <a:endParaRPr lang="en-IN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i="0" u="none" dirty="0">
                          <a:solidFill>
                            <a:schemeClr val="tx1"/>
                          </a:solidFill>
                        </a:rPr>
                        <a:t>374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90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38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7" y="463639"/>
            <a:ext cx="10754814" cy="60466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107F6B-C4EC-4405-BB0E-B544732F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31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88" y="685233"/>
            <a:ext cx="10309136" cy="5796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63405-380D-4E4D-8EE4-B216DDDD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6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2B9059-977E-4F2F-951A-AD18074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Greedy Best First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8A352-67CE-458C-8C5D-DB66C0C3B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Mark the start node as visited.</a:t>
            </a:r>
          </a:p>
          <a:p>
            <a:r>
              <a:rPr lang="en-IN" dirty="0"/>
              <a:t>Add the start node to the </a:t>
            </a:r>
            <a:r>
              <a:rPr lang="en-IN" b="1" i="1" dirty="0">
                <a:hlinkClick r:id="rId2" action="ppaction://hlinksldjump"/>
              </a:rPr>
              <a:t>priority </a:t>
            </a:r>
            <a:r>
              <a:rPr lang="en-IN" dirty="0">
                <a:hlinkClick r:id="rId2" action="ppaction://hlinksldjump"/>
              </a:rPr>
              <a:t>queue</a:t>
            </a:r>
            <a:endParaRPr lang="en-IN" dirty="0"/>
          </a:p>
          <a:p>
            <a:r>
              <a:rPr lang="en-IN" dirty="0"/>
              <a:t>While the priority queue is not empty, do:</a:t>
            </a:r>
          </a:p>
          <a:p>
            <a:pPr lvl="1"/>
            <a:r>
              <a:rPr lang="en-IN" dirty="0" err="1"/>
              <a:t>Current_node</a:t>
            </a:r>
            <a:r>
              <a:rPr lang="en-IN" dirty="0"/>
              <a:t> = vertex with least distance to target in the priority queue</a:t>
            </a:r>
          </a:p>
          <a:p>
            <a:pPr lvl="1"/>
            <a:r>
              <a:rPr lang="en-IN" dirty="0"/>
              <a:t>Foreach neighbour n of the </a:t>
            </a:r>
            <a:r>
              <a:rPr lang="en-IN" dirty="0" err="1"/>
              <a:t>current_node</a:t>
            </a:r>
            <a:r>
              <a:rPr lang="en-IN" dirty="0"/>
              <a:t>, do:</a:t>
            </a:r>
          </a:p>
          <a:p>
            <a:pPr lvl="2"/>
            <a:r>
              <a:rPr lang="en-IN" dirty="0"/>
              <a:t>If n is not in visited then:</a:t>
            </a:r>
          </a:p>
          <a:p>
            <a:pPr lvl="3"/>
            <a:r>
              <a:rPr lang="en-IN" dirty="0"/>
              <a:t>If n is the target node: return n</a:t>
            </a:r>
          </a:p>
          <a:p>
            <a:pPr lvl="2"/>
            <a:r>
              <a:rPr lang="en-IN" dirty="0"/>
              <a:t>Else:</a:t>
            </a:r>
          </a:p>
          <a:p>
            <a:pPr lvl="3"/>
            <a:r>
              <a:rPr lang="en-IN" dirty="0"/>
              <a:t>Mark n as visited.</a:t>
            </a:r>
          </a:p>
          <a:p>
            <a:pPr lvl="3"/>
            <a:r>
              <a:rPr lang="en-IN" dirty="0"/>
              <a:t>Add n to the priority queue.</a:t>
            </a:r>
          </a:p>
          <a:p>
            <a:r>
              <a:rPr lang="en-IN" dirty="0"/>
              <a:t>Return failure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535BF-6888-4C56-82A6-BC279E4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1AC54-31CB-420A-A8F1-E6AEF193BA2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4772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00D99626505468815249BBCE5CBE2" ma:contentTypeVersion="10" ma:contentTypeDescription="Create a new document." ma:contentTypeScope="" ma:versionID="530fa68265af1afd78c5f75de43d89ec">
  <xsd:schema xmlns:xsd="http://www.w3.org/2001/XMLSchema" xmlns:xs="http://www.w3.org/2001/XMLSchema" xmlns:p="http://schemas.microsoft.com/office/2006/metadata/properties" xmlns:ns2="b9ddce48-4927-49d3-9c8d-0a4b2e223357" xmlns:ns3="97366e1e-3f04-441e-b6c8-11d4a868ca9a" targetNamespace="http://schemas.microsoft.com/office/2006/metadata/properties" ma:root="true" ma:fieldsID="093de6fd644dc5749ef4e25b998f45ad" ns2:_="" ns3:_="">
    <xsd:import namespace="b9ddce48-4927-49d3-9c8d-0a4b2e223357"/>
    <xsd:import namespace="97366e1e-3f04-441e-b6c8-11d4a868ca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ddce48-4927-49d3-9c8d-0a4b2e223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66e1e-3f04-441e-b6c8-11d4a868ca9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C67BD1-A6BD-42AA-BFD8-A16CAAD11EE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96F41D3-524E-423C-8BD3-6D3451206F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ddce48-4927-49d3-9c8d-0a4b2e223357"/>
    <ds:schemaRef ds:uri="97366e1e-3f04-441e-b6c8-11d4a868ca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E3A501-CF56-4BC4-8B4D-4FF7C1DD9F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1170</Words>
  <Application>Microsoft Office PowerPoint</Application>
  <PresentationFormat>Widescreen</PresentationFormat>
  <Paragraphs>282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1_Office Theme</vt:lpstr>
      <vt:lpstr>CSE 228 – Principles of Artificial Intelligence</vt:lpstr>
      <vt:lpstr>Contents</vt:lpstr>
      <vt:lpstr> INFORMED SEARCH / (HEURISTIC SEARCH)</vt:lpstr>
      <vt:lpstr>PowerPoint Presentation</vt:lpstr>
      <vt:lpstr>PowerPoint Presentation</vt:lpstr>
      <vt:lpstr>Revisiting the Romanian Navigation Example</vt:lpstr>
      <vt:lpstr>PowerPoint Presentation</vt:lpstr>
      <vt:lpstr>PowerPoint Presentation</vt:lpstr>
      <vt:lpstr>Greedy Best First Search</vt:lpstr>
      <vt:lpstr>Greedy Best First Search</vt:lpstr>
      <vt:lpstr>Traversal: Arad</vt:lpstr>
      <vt:lpstr>Traversal: Arad-&gt; Sibiu</vt:lpstr>
      <vt:lpstr>Traversal: Arad -&gt; Sibiu -&gt; Fagaras</vt:lpstr>
      <vt:lpstr>Traversal: Arad -&gt; Sibiu -&gt; Fagaras -&gt; Bucharest</vt:lpstr>
      <vt:lpstr>PowerPoint Presentation</vt:lpstr>
      <vt:lpstr>PowerPoint Presentation</vt:lpstr>
      <vt:lpstr>A* Algorithm </vt:lpstr>
      <vt:lpstr>PowerPoint Presentation</vt:lpstr>
      <vt:lpstr>Find the most cost-effective path to reach from start state A to final state J using A* Algorithm </vt:lpstr>
      <vt:lpstr>First Iteration. Path = A</vt:lpstr>
      <vt:lpstr>Second Iteration. Path = A -&gt; F</vt:lpstr>
      <vt:lpstr>Third Iteration. Path = A -&gt; F -&gt; G</vt:lpstr>
      <vt:lpstr>Final Iteration. Path = A -&gt; F -&gt; G -&gt; I</vt:lpstr>
      <vt:lpstr>A*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Back-Up Slides</vt:lpstr>
      <vt:lpstr>Priority Queue</vt:lpstr>
      <vt:lpstr>Min Heap</vt:lpstr>
      <vt:lpstr>Disclaimer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Module– 3 – Contents  Problem Solving by searching,  Probabilistic reasoning in AI  </dc:title>
  <dc:creator>Sandeep Mathias</dc:creator>
  <cp:lastModifiedBy>Sandeep Mathias</cp:lastModifiedBy>
  <cp:revision>3</cp:revision>
  <dcterms:created xsi:type="dcterms:W3CDTF">2021-10-26T07:15:02Z</dcterms:created>
  <dcterms:modified xsi:type="dcterms:W3CDTF">2021-11-07T16:02:49Z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0x010100E7200D99626505468815249BBCE5CBE2</vt:lpwstr>
  </property>
</Properties>
</file>